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78" r:id="rId5"/>
    <p:sldId id="264" r:id="rId6"/>
    <p:sldId id="259" r:id="rId7"/>
    <p:sldId id="274" r:id="rId8"/>
    <p:sldId id="269" r:id="rId9"/>
    <p:sldId id="275" r:id="rId10"/>
    <p:sldId id="265" r:id="rId11"/>
    <p:sldId id="266" r:id="rId12"/>
    <p:sldId id="260" r:id="rId13"/>
    <p:sldId id="271" r:id="rId14"/>
    <p:sldId id="279" r:id="rId15"/>
    <p:sldId id="277" r:id="rId16"/>
    <p:sldId id="276" r:id="rId17"/>
    <p:sldId id="261" r:id="rId18"/>
    <p:sldId id="262" r:id="rId1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Slab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01f7d024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01f7d024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01f7d024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01f7d024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37a462f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37a462f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7a462fe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7a462fe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7a462fec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7a462fec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052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7a462fec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7a462fec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7103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7a462fec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7a462fec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8119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7a462fec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7a462fec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7a462fec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7a462fec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691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hyperlink" Target="mailto:azazueta@sandiego.edu" TargetMode="Externa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hyperlink" Target="mailto:ksingh@sandiego.edu" TargetMode="External"/><Relationship Id="rId5" Type="http://schemas.openxmlformats.org/officeDocument/2006/relationships/hyperlink" Target="mailto:leonardlittleton@sandiego.edu" TargetMode="External"/><Relationship Id="rId4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eBay Text Classification and Topic Modeling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University of San Diego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Leonard Littleton, Kiran Singh, Andrew Zazueta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3F5DB92-71B7-5FE3-1A69-4E12D320EE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795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Random Forest</a:t>
            </a:r>
            <a:endParaRPr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dirty="0"/>
              <a:t>Random Forest Classifier</a:t>
            </a:r>
            <a:endParaRPr lang="en-US" sz="1350" dirty="0"/>
          </a:p>
          <a:p>
            <a:pPr marL="885825" lvl="1" indent="-285750">
              <a:buSzPts val="1350"/>
              <a:buFont typeface="Courier New" panose="02070309020205020404" pitchFamily="49" charset="0"/>
              <a:buChar char="o"/>
            </a:pPr>
            <a:r>
              <a:rPr lang="en-US" sz="1350" dirty="0"/>
              <a:t>Combines the output of multiple decision trees to reach a single result.</a:t>
            </a:r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US" sz="1350" dirty="0"/>
              <a:t>Hyperparameters modified</a:t>
            </a:r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-US" sz="1350" dirty="0"/>
              <a:t>Tree Depth (50)</a:t>
            </a:r>
            <a:endParaRPr sz="1350" dirty="0"/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dirty="0"/>
              <a:t>Results (Baseline Accuracy- 87.1%)</a:t>
            </a:r>
            <a:endParaRPr sz="1350" dirty="0"/>
          </a:p>
        </p:txBody>
      </p:sp>
      <p:sp>
        <p:nvSpPr>
          <p:cNvPr id="88" name="Google Shape;88;p16"/>
          <p:cNvSpPr txBox="1"/>
          <p:nvPr/>
        </p:nvSpPr>
        <p:spPr>
          <a:xfrm>
            <a:off x="905175" y="4568725"/>
            <a:ext cx="1959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10. Linear SVC model statistics.</a:t>
            </a:r>
            <a:endParaRPr sz="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D5A597-F742-AD3F-0A9A-EEAC81AA62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175" y="2809700"/>
            <a:ext cx="4439442" cy="1759024"/>
          </a:xfrm>
          <a:prstGeom prst="rect">
            <a:avLst/>
          </a:prstGeom>
        </p:spPr>
      </p:pic>
      <p:pic>
        <p:nvPicPr>
          <p:cNvPr id="2" name="Random Forest">
            <a:hlinkClick r:id="" action="ppaction://media"/>
            <a:extLst>
              <a:ext uri="{FF2B5EF4-FFF2-40B4-BE49-F238E27FC236}">
                <a16:creationId xmlns:a16="http://schemas.microsoft.com/office/drawing/2014/main" id="{0B8B47A6-F5F7-58A8-5798-E1C37C4A84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52726" y="4190426"/>
            <a:ext cx="686099" cy="68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129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3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Support Vector Machine (SVM)</a:t>
            </a:r>
            <a:endParaRPr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dirty="0"/>
              <a:t>Support Vector Machine Classifier</a:t>
            </a:r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-US" sz="1350" dirty="0"/>
              <a:t>Creates hyperplane that divides data for predictive analysis (Non-Linear)</a:t>
            </a:r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US" sz="1350" dirty="0"/>
              <a:t>Hyperparameters modified</a:t>
            </a:r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-US" sz="1350" dirty="0"/>
              <a:t>Base hyperparameters were used</a:t>
            </a:r>
            <a:endParaRPr sz="1350" dirty="0"/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dirty="0"/>
              <a:t>Results (Baseline Accuracy- 87.1%)</a:t>
            </a:r>
            <a:endParaRPr sz="1350" dirty="0"/>
          </a:p>
        </p:txBody>
      </p:sp>
      <p:sp>
        <p:nvSpPr>
          <p:cNvPr id="88" name="Google Shape;88;p16"/>
          <p:cNvSpPr txBox="1"/>
          <p:nvPr/>
        </p:nvSpPr>
        <p:spPr>
          <a:xfrm>
            <a:off x="905175" y="4568725"/>
            <a:ext cx="1959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11. SVM model statistics.</a:t>
            </a:r>
            <a:endParaRPr sz="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8D763A-DF24-BD39-E548-14073BC29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175" y="2812255"/>
            <a:ext cx="4403427" cy="1756469"/>
          </a:xfrm>
          <a:prstGeom prst="rect">
            <a:avLst/>
          </a:prstGeom>
        </p:spPr>
      </p:pic>
      <p:pic>
        <p:nvPicPr>
          <p:cNvPr id="2" name="SVM">
            <a:hlinkClick r:id="" action="ppaction://media"/>
            <a:extLst>
              <a:ext uri="{FF2B5EF4-FFF2-40B4-BE49-F238E27FC236}">
                <a16:creationId xmlns:a16="http://schemas.microsoft.com/office/drawing/2014/main" id="{B83C090D-6646-8988-3BFE-2457DF4576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52726" y="4190426"/>
            <a:ext cx="686099" cy="68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6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LSA Topic Model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245" dirty="0"/>
              <a:t>Latent Semantic Analysis</a:t>
            </a:r>
            <a:endParaRPr sz="2245" dirty="0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 dirty="0"/>
              <a:t>Converts text into matrices</a:t>
            </a:r>
            <a:endParaRPr sz="2245" dirty="0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 dirty="0"/>
              <a:t>Word-topic</a:t>
            </a:r>
            <a:endParaRPr sz="2245" dirty="0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 dirty="0"/>
              <a:t>Document-topic</a:t>
            </a:r>
            <a:endParaRPr sz="2245" dirty="0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 dirty="0"/>
              <a:t>Finds the most optimal matrices to divide topics</a:t>
            </a:r>
            <a:endParaRPr sz="2245" dirty="0"/>
          </a:p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245" dirty="0"/>
              <a:t>Hyperparameters modified</a:t>
            </a:r>
            <a:endParaRPr sz="2245" dirty="0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 dirty="0"/>
              <a:t>Number of components (5)</a:t>
            </a:r>
            <a:endParaRPr sz="2245" dirty="0"/>
          </a:p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245" dirty="0"/>
              <a:t>Results:</a:t>
            </a:r>
            <a:endParaRPr sz="2245" dirty="0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 dirty="0"/>
              <a:t>Only two distinct topics (products) were found</a:t>
            </a:r>
            <a:endParaRPr sz="2245" dirty="0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 dirty="0"/>
              <a:t>PS5 (02)</a:t>
            </a:r>
            <a:endParaRPr sz="2245" dirty="0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 dirty="0"/>
              <a:t>TI-83 (00, 01, 03, 04)</a:t>
            </a:r>
            <a:endParaRPr sz="2245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5">
            <a:alphaModFix/>
          </a:blip>
          <a:srcRect l="-3689" r="3690"/>
          <a:stretch/>
        </p:blipFill>
        <p:spPr>
          <a:xfrm>
            <a:off x="6215891" y="213698"/>
            <a:ext cx="1560650" cy="47160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7779000" y="2356185"/>
            <a:ext cx="1365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</a:rPr>
              <a:t>Figure 12. Model groupings for LSA.</a:t>
            </a:r>
            <a:endParaRPr sz="800" dirty="0">
              <a:solidFill>
                <a:schemeClr val="dk1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AD79B81-D3D5-0981-7754-38F5576306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61520" y="40758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73AA-1FB7-2EFB-0F43-EADF2F03D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LDA </a:t>
            </a:r>
            <a:r>
              <a:rPr lang="en" dirty="0"/>
              <a:t>Topic Model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6E645-2148-8369-FEC2-4689679444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489823"/>
            <a:ext cx="8368200" cy="3392419"/>
          </a:xfrm>
        </p:spPr>
        <p:txBody>
          <a:bodyPr>
            <a:normAutofit fontScale="55000" lnSpcReduction="20000"/>
          </a:bodyPr>
          <a:lstStyle/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600" dirty="0"/>
              <a:t>Latent Dirichlet Allocation (LDA)</a:t>
            </a:r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600" dirty="0"/>
              <a:t>Converts text into matrices</a:t>
            </a:r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US" sz="2600" dirty="0"/>
              <a:t>Word-topic</a:t>
            </a:r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US" sz="2600" dirty="0"/>
              <a:t>Document-topic</a:t>
            </a:r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600" dirty="0"/>
              <a:t>Finds the most optimal matrices to divide topics</a:t>
            </a:r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600" dirty="0"/>
              <a:t>Extract topics from a given corpus</a:t>
            </a:r>
          </a:p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600" dirty="0"/>
              <a:t>Hyperparameters modified</a:t>
            </a:r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600" dirty="0"/>
              <a:t>Number of components (5)</a:t>
            </a:r>
          </a:p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600" dirty="0"/>
              <a:t>Results:</a:t>
            </a:r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600" dirty="0"/>
              <a:t>Four distinct topics (products) were found</a:t>
            </a:r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US" sz="2600" dirty="0"/>
              <a:t>PS5 (00)</a:t>
            </a:r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US" sz="2600" dirty="0"/>
              <a:t>TI-83 (04)</a:t>
            </a:r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US" sz="2600" dirty="0"/>
              <a:t> PRINTER (00)</a:t>
            </a:r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US" sz="2600" dirty="0"/>
              <a:t>AIRPODS (03)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4B8AC7-8AA4-77C3-4303-E84D34B75C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594" y="151039"/>
            <a:ext cx="1549406" cy="4841422"/>
          </a:xfrm>
          <a:prstGeom prst="rect">
            <a:avLst/>
          </a:prstGeom>
        </p:spPr>
      </p:pic>
      <p:sp>
        <p:nvSpPr>
          <p:cNvPr id="6" name="Google Shape;96;p17">
            <a:extLst>
              <a:ext uri="{FF2B5EF4-FFF2-40B4-BE49-F238E27FC236}">
                <a16:creationId xmlns:a16="http://schemas.microsoft.com/office/drawing/2014/main" id="{ED9D8750-525E-FC6F-DC09-E9D2FFC6FE0F}"/>
              </a:ext>
            </a:extLst>
          </p:cNvPr>
          <p:cNvSpPr txBox="1"/>
          <p:nvPr/>
        </p:nvSpPr>
        <p:spPr>
          <a:xfrm>
            <a:off x="7779000" y="2356185"/>
            <a:ext cx="1365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</a:rPr>
              <a:t>Figure 13. Model groupings for LDA.</a:t>
            </a:r>
            <a:endParaRPr sz="800" dirty="0">
              <a:solidFill>
                <a:schemeClr val="dk1"/>
              </a:solidFill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73B59B8-72AA-11CB-07B5-0224ACBE38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9294" y="458606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68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278"/>
    </mc:Choice>
    <mc:Fallback xmlns="">
      <p:transition spd="slow" advTm="45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NMF Topic Model</a:t>
            </a:r>
            <a:endParaRPr dirty="0"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400" dirty="0"/>
              <a:t>Nonnegative Matrix Factorization</a:t>
            </a:r>
            <a:endParaRPr lang="en-US" sz="2245" dirty="0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245" dirty="0"/>
              <a:t>Product of two other nonnegative matrices</a:t>
            </a:r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 dirty="0"/>
              <a:t>W </a:t>
            </a:r>
            <a:r>
              <a:rPr lang="en" sz="2245" dirty="0">
                <a:sym typeface="Wingdings" panose="05000000000000000000" pitchFamily="2" charset="2"/>
              </a:rPr>
              <a:t> Document to Topic Matrix</a:t>
            </a:r>
            <a:endParaRPr sz="2245" dirty="0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US" sz="2245" dirty="0"/>
              <a:t>H </a:t>
            </a:r>
            <a:r>
              <a:rPr lang="en-US" sz="2245" dirty="0">
                <a:sym typeface="Wingdings" panose="05000000000000000000" pitchFamily="2" charset="2"/>
              </a:rPr>
              <a:t> Words to Topic Matrix</a:t>
            </a:r>
            <a:endParaRPr sz="2245" dirty="0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US" sz="2245" dirty="0"/>
              <a:t>Multiplication result is the matrix of interest</a:t>
            </a:r>
            <a:endParaRPr sz="2245" dirty="0"/>
          </a:p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245" dirty="0"/>
              <a:t>Hyperparameters modified</a:t>
            </a:r>
            <a:endParaRPr sz="2245" dirty="0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 dirty="0"/>
              <a:t>Number of components (5)</a:t>
            </a:r>
            <a:endParaRPr sz="2245" dirty="0"/>
          </a:p>
          <a:p>
            <a:pPr marL="457200" lvl="0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245" dirty="0"/>
              <a:t>Results:</a:t>
            </a:r>
            <a:endParaRPr sz="2245" dirty="0"/>
          </a:p>
          <a:p>
            <a:pPr marL="914400" lvl="1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245" dirty="0"/>
              <a:t>Only three distinct topics (products) were found</a:t>
            </a:r>
            <a:endParaRPr sz="2245" dirty="0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 dirty="0"/>
              <a:t>PS5 (02)</a:t>
            </a:r>
            <a:endParaRPr sz="2245" dirty="0"/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 dirty="0"/>
              <a:t>TI-83 (00, 01, 04)</a:t>
            </a:r>
          </a:p>
          <a:p>
            <a:pPr marL="1371600" lvl="2" indent="-317726" algn="l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 sz="2245" dirty="0"/>
              <a:t>AirPods (03)</a:t>
            </a:r>
            <a:endParaRPr sz="2245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96" name="Google Shape;96;p17"/>
          <p:cNvSpPr txBox="1"/>
          <p:nvPr/>
        </p:nvSpPr>
        <p:spPr>
          <a:xfrm>
            <a:off x="7779000" y="2356185"/>
            <a:ext cx="1365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</a:rPr>
              <a:t>Figure 14. Model groupings for NMF.</a:t>
            </a:r>
            <a:endParaRPr sz="800" dirty="0">
              <a:solidFill>
                <a:schemeClr val="dk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CD191F-92F6-15F8-BD7D-920989A09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6039" y="213698"/>
            <a:ext cx="1532961" cy="4716074"/>
          </a:xfrm>
          <a:prstGeom prst="rect">
            <a:avLst/>
          </a:prstGeom>
        </p:spPr>
      </p:pic>
      <p:pic>
        <p:nvPicPr>
          <p:cNvPr id="2" name="NMF">
            <a:hlinkClick r:id="" action="ppaction://media"/>
            <a:extLst>
              <a:ext uri="{FF2B5EF4-FFF2-40B4-BE49-F238E27FC236}">
                <a16:creationId xmlns:a16="http://schemas.microsoft.com/office/drawing/2014/main" id="{E7ED4936-92C6-573A-E845-15C284B21C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64934" y="3882625"/>
            <a:ext cx="686099" cy="68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173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5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73AA-1FB7-2EFB-0F43-EADF2F03D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 Summary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C024AA1-89B2-8880-A1E6-BAEB2A592D7F}"/>
              </a:ext>
            </a:extLst>
          </p:cNvPr>
          <p:cNvGraphicFramePr>
            <a:graphicFrameLocks noGrp="1"/>
          </p:cNvGraphicFramePr>
          <p:nvPr/>
        </p:nvGraphicFramePr>
        <p:xfrm>
          <a:off x="755197" y="1545914"/>
          <a:ext cx="7633605" cy="303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6721">
                  <a:extLst>
                    <a:ext uri="{9D8B030D-6E8A-4147-A177-3AD203B41FA5}">
                      <a16:colId xmlns:a16="http://schemas.microsoft.com/office/drawing/2014/main" val="2149024810"/>
                    </a:ext>
                  </a:extLst>
                </a:gridCol>
                <a:gridCol w="1526721">
                  <a:extLst>
                    <a:ext uri="{9D8B030D-6E8A-4147-A177-3AD203B41FA5}">
                      <a16:colId xmlns:a16="http://schemas.microsoft.com/office/drawing/2014/main" val="3145764436"/>
                    </a:ext>
                  </a:extLst>
                </a:gridCol>
                <a:gridCol w="1526721">
                  <a:extLst>
                    <a:ext uri="{9D8B030D-6E8A-4147-A177-3AD203B41FA5}">
                      <a16:colId xmlns:a16="http://schemas.microsoft.com/office/drawing/2014/main" val="2696581190"/>
                    </a:ext>
                  </a:extLst>
                </a:gridCol>
                <a:gridCol w="1526721">
                  <a:extLst>
                    <a:ext uri="{9D8B030D-6E8A-4147-A177-3AD203B41FA5}">
                      <a16:colId xmlns:a16="http://schemas.microsoft.com/office/drawing/2014/main" val="1558852191"/>
                    </a:ext>
                  </a:extLst>
                </a:gridCol>
                <a:gridCol w="1526721">
                  <a:extLst>
                    <a:ext uri="{9D8B030D-6E8A-4147-A177-3AD203B41FA5}">
                      <a16:colId xmlns:a16="http://schemas.microsoft.com/office/drawing/2014/main" val="3956832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6126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Linear SVC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3738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4441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851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K-Nearest Neighbor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913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331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Support Vector Machines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solidFill>
                            <a:schemeClr val="bg2"/>
                          </a:solidFill>
                        </a:rPr>
                        <a:t>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19901"/>
                  </a:ext>
                </a:extLst>
              </a:tr>
            </a:tbl>
          </a:graphicData>
        </a:graphic>
      </p:graphicFrame>
      <p:sp>
        <p:nvSpPr>
          <p:cNvPr id="7" name="Google Shape;96;p17">
            <a:extLst>
              <a:ext uri="{FF2B5EF4-FFF2-40B4-BE49-F238E27FC236}">
                <a16:creationId xmlns:a16="http://schemas.microsoft.com/office/drawing/2014/main" id="{39BCB8CC-E463-B132-33E3-2994BA67D2D3}"/>
              </a:ext>
            </a:extLst>
          </p:cNvPr>
          <p:cNvSpPr txBox="1"/>
          <p:nvPr/>
        </p:nvSpPr>
        <p:spPr>
          <a:xfrm>
            <a:off x="3490622" y="4677797"/>
            <a:ext cx="2790909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</a:rPr>
              <a:t>Figure 15. Classification Model Performance Summary</a:t>
            </a:r>
            <a:endParaRPr sz="800" dirty="0">
              <a:solidFill>
                <a:schemeClr val="dk1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1615342-5645-F2E6-2242-3DA783FE6E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12000" y="46854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625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981"/>
    </mc:Choice>
    <mc:Fallback xmlns="">
      <p:transition spd="slow" advTm="26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73AA-1FB7-2EFB-0F43-EADF2F03D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6E645-2148-8369-FEC2-468967944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Successfully used </a:t>
            </a:r>
            <a:r>
              <a:rPr lang="en-US" dirty="0" err="1"/>
              <a:t>beautifulsoup</a:t>
            </a:r>
            <a:r>
              <a:rPr lang="en-US" dirty="0"/>
              <a:t> to scrape eBay with data like review title, review content and star rating for 5 different products</a:t>
            </a:r>
          </a:p>
          <a:p>
            <a:r>
              <a:rPr lang="en-US" dirty="0"/>
              <a:t>Executed 6 classification models and 3 topic models</a:t>
            </a:r>
          </a:p>
          <a:p>
            <a:r>
              <a:rPr lang="en-US" dirty="0"/>
              <a:t>The best classification model is Naïve bayes with accuracy 85% to predict </a:t>
            </a:r>
            <a:r>
              <a:rPr lang="en" dirty="0"/>
              <a:t>whether a</a:t>
            </a:r>
            <a:r>
              <a:rPr lang="en-US" dirty="0"/>
              <a:t> customer would leave a positive review (4-5 stars) or negative review (1-3 stars) based off the information in the title of their review.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523DE7D-E5AE-DEFD-CE20-F10803EFE8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94594" y="42790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26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760"/>
    </mc:Choice>
    <mc:Fallback xmlns="">
      <p:transition spd="slow" advTm="79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3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 can be directed to the following emails: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leonardlittleton@sandiego.edu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ksingh@sandiego.edu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azazueta@sandiego.edu</a:t>
            </a:r>
            <a:r>
              <a:rPr lang="en"/>
              <a:t> </a:t>
            </a:r>
            <a:endParaRPr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AC19C12-61C5-539C-D924-32C4894C6F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12985" y="4263924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eBay (1999). [eBay Logo]. Retrieved from https://commons.wikimedia.org/wiki/File:EBay_former_logo.svg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Web Scrape eBay reviews to build classification models and topic models 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Ability to predict whether a customer would leave a positive review (4-5 stars) or negative review (1-3 stars) based off the information in the title of their review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Determine which product the customer was referring to by building a topic model with 5 distinct topics (1 topic for each eBay product scraped)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Classification Models: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Linear SVC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Logistic Regression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KNN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Naive Bayes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Random Forest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SVM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Topic Models: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LSA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LDA</a:t>
            </a:r>
            <a:endParaRPr/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NMF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7838" y="2523425"/>
            <a:ext cx="4293427" cy="178612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3551150" y="4309550"/>
            <a:ext cx="5566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1. eBay (1999). [eBay Logo]. Retrieved from https://commons.wikimedia.org/wiki/File:EBay_former_logo.svg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1A70447-3C8D-4AFF-2DB4-9E541E75EE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00" y="4609623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Description</a:t>
            </a:r>
            <a:endParaRPr dirty="0"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Products chosen for text analysis: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TI-83 Plus Graphing Calculator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AirPods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PlayStation 5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LED Tactical Flashlight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Inkjet Printer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BeautifulSoup used for scraping html from eBay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Information pulled: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Review Title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Review Contents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Star Rating</a:t>
            </a:r>
            <a:endParaRPr dirty="0"/>
          </a:p>
        </p:txBody>
      </p:sp>
      <p:sp>
        <p:nvSpPr>
          <p:cNvPr id="79" name="Google Shape;79;p15"/>
          <p:cNvSpPr txBox="1"/>
          <p:nvPr/>
        </p:nvSpPr>
        <p:spPr>
          <a:xfrm>
            <a:off x="4616875" y="2702325"/>
            <a:ext cx="2929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2. Final Data Frame.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6870" y="458020"/>
            <a:ext cx="4139225" cy="224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B3B1C00-5B00-19D0-C2BB-74AC180B9A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0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C9BB6-CEA1-779D-9793-97EB04513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1" y="458025"/>
            <a:ext cx="6070050" cy="686100"/>
          </a:xfrm>
        </p:spPr>
        <p:txBody>
          <a:bodyPr/>
          <a:lstStyle/>
          <a:p>
            <a:r>
              <a:rPr lang="en-US" dirty="0"/>
              <a:t>Normalization and Tokenization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F3C8B-D1B4-430B-9472-CBD4968F5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489824"/>
            <a:ext cx="3062531" cy="1960607"/>
          </a:xfrm>
        </p:spPr>
        <p:txBody>
          <a:bodyPr/>
          <a:lstStyle/>
          <a:p>
            <a:r>
              <a:rPr lang="en-US" dirty="0"/>
              <a:t>Normalization</a:t>
            </a:r>
          </a:p>
          <a:p>
            <a:pPr lvl="1"/>
            <a:r>
              <a:rPr lang="en-US" dirty="0"/>
              <a:t>Convert to lowercase</a:t>
            </a:r>
          </a:p>
          <a:p>
            <a:pPr lvl="1"/>
            <a:r>
              <a:rPr lang="en-US" dirty="0"/>
              <a:t>Remove punctuation</a:t>
            </a:r>
          </a:p>
          <a:p>
            <a:r>
              <a:rPr lang="en-US" dirty="0"/>
              <a:t>Tokenization</a:t>
            </a:r>
          </a:p>
          <a:p>
            <a:pPr marL="882650" lvl="1" indent="-285750"/>
            <a:r>
              <a:rPr lang="en-US" dirty="0"/>
              <a:t>Split by whitespace</a:t>
            </a:r>
          </a:p>
          <a:p>
            <a:pPr marL="882650" lvl="1" indent="-285750"/>
            <a:r>
              <a:rPr lang="en-US" dirty="0"/>
              <a:t>Remove </a:t>
            </a:r>
            <a:r>
              <a:rPr lang="en-US" dirty="0" err="1"/>
              <a:t>stopwords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98BD0A-6D62-4D2C-8DC4-BA8EEBE449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3355" y="1285539"/>
            <a:ext cx="4469191" cy="3399936"/>
          </a:xfrm>
          <a:prstGeom prst="rect">
            <a:avLst/>
          </a:prstGeom>
        </p:spPr>
      </p:pic>
      <p:sp>
        <p:nvSpPr>
          <p:cNvPr id="8" name="Google Shape;88;p16">
            <a:extLst>
              <a:ext uri="{FF2B5EF4-FFF2-40B4-BE49-F238E27FC236}">
                <a16:creationId xmlns:a16="http://schemas.microsoft.com/office/drawing/2014/main" id="{CEFAC058-7EBB-6A65-A2E2-B78C78504531}"/>
              </a:ext>
            </a:extLst>
          </p:cNvPr>
          <p:cNvSpPr txBox="1"/>
          <p:nvPr/>
        </p:nvSpPr>
        <p:spPr>
          <a:xfrm>
            <a:off x="4155581" y="4685475"/>
            <a:ext cx="19596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3. Normalization and Tokenization steps.</a:t>
            </a:r>
            <a:endParaRPr sz="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Normal/Token">
            <a:hlinkClick r:id="" action="ppaction://media"/>
            <a:extLst>
              <a:ext uri="{FF2B5EF4-FFF2-40B4-BE49-F238E27FC236}">
                <a16:creationId xmlns:a16="http://schemas.microsoft.com/office/drawing/2014/main" id="{228E30A3-CB1F-DF8C-65DD-153BF91939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4218" y="4357389"/>
            <a:ext cx="686099" cy="68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2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822AE-7DE7-8CFA-AF3E-B71310C70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Statistics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873D8-C02A-AF3E-B1C1-5CD0C1A69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489824"/>
            <a:ext cx="4184100" cy="3078900"/>
          </a:xfrm>
        </p:spPr>
        <p:txBody>
          <a:bodyPr/>
          <a:lstStyle/>
          <a:p>
            <a:r>
              <a:rPr lang="en-US" dirty="0"/>
              <a:t>Number of Tokens</a:t>
            </a:r>
          </a:p>
          <a:p>
            <a:pPr lvl="1"/>
            <a:r>
              <a:rPr lang="en-US" dirty="0"/>
              <a:t>Number of tokens contained within the dataset</a:t>
            </a:r>
          </a:p>
          <a:p>
            <a:r>
              <a:rPr lang="en-US" dirty="0"/>
              <a:t>Number of Unique Tokens</a:t>
            </a:r>
          </a:p>
          <a:p>
            <a:pPr lvl="1"/>
            <a:r>
              <a:rPr lang="en-US" dirty="0"/>
              <a:t>Number of unique tokens</a:t>
            </a:r>
          </a:p>
          <a:p>
            <a:r>
              <a:rPr lang="en-US" dirty="0"/>
              <a:t>Lexical Diversity</a:t>
            </a:r>
          </a:p>
          <a:p>
            <a:pPr lvl="1"/>
            <a:r>
              <a:rPr lang="en-US" dirty="0"/>
              <a:t>Ratio of Unique Words to Total Words</a:t>
            </a:r>
          </a:p>
          <a:p>
            <a:r>
              <a:rPr lang="en-US" dirty="0"/>
              <a:t>Number of Characters</a:t>
            </a:r>
          </a:p>
          <a:p>
            <a:pPr lvl="1"/>
            <a:r>
              <a:rPr lang="en-US" dirty="0"/>
              <a:t>Count of all characters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47167F-D504-7668-0E6C-7072E4BFE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232138"/>
            <a:ext cx="3842053" cy="252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3532CF-262E-EA27-24BC-12F8A7EE7C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034085"/>
            <a:ext cx="3842053" cy="1877277"/>
          </a:xfrm>
          <a:prstGeom prst="rect">
            <a:avLst/>
          </a:prstGeom>
        </p:spPr>
      </p:pic>
      <p:sp>
        <p:nvSpPr>
          <p:cNvPr id="8" name="Google Shape;88;p16">
            <a:extLst>
              <a:ext uri="{FF2B5EF4-FFF2-40B4-BE49-F238E27FC236}">
                <a16:creationId xmlns:a16="http://schemas.microsoft.com/office/drawing/2014/main" id="{F3FF38BA-14B1-F030-2F9D-3553548D178E}"/>
              </a:ext>
            </a:extLst>
          </p:cNvPr>
          <p:cNvSpPr txBox="1"/>
          <p:nvPr/>
        </p:nvSpPr>
        <p:spPr>
          <a:xfrm>
            <a:off x="4533425" y="2739924"/>
            <a:ext cx="1959600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4. Descriptive Statistics Method.</a:t>
            </a:r>
            <a:endParaRPr sz="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88;p16">
            <a:extLst>
              <a:ext uri="{FF2B5EF4-FFF2-40B4-BE49-F238E27FC236}">
                <a16:creationId xmlns:a16="http://schemas.microsoft.com/office/drawing/2014/main" id="{3EE15615-39F5-C902-E976-62F5D91F8A8A}"/>
              </a:ext>
            </a:extLst>
          </p:cNvPr>
          <p:cNvSpPr txBox="1"/>
          <p:nvPr/>
        </p:nvSpPr>
        <p:spPr>
          <a:xfrm>
            <a:off x="4533425" y="4880159"/>
            <a:ext cx="1959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5. Descriptive Stats</a:t>
            </a:r>
            <a:endParaRPr sz="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Descriptive Stats">
            <a:hlinkClick r:id="" action="ppaction://media"/>
            <a:extLst>
              <a:ext uri="{FF2B5EF4-FFF2-40B4-BE49-F238E27FC236}">
                <a16:creationId xmlns:a16="http://schemas.microsoft.com/office/drawing/2014/main" id="{54C2BDE6-2B04-A794-DE0A-34C3EB577D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4218" y="4324076"/>
            <a:ext cx="709222" cy="70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8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SVC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dirty="0"/>
              <a:t>Linear Support Vector Classifier</a:t>
            </a:r>
            <a:endParaRPr sz="1350" dirty="0"/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 dirty="0"/>
              <a:t>Creates hyperplane that divides data for predictive analysis</a:t>
            </a:r>
            <a:endParaRPr sz="1350" dirty="0"/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dirty="0"/>
              <a:t>Hyperparameters modified</a:t>
            </a:r>
            <a:endParaRPr sz="1350" dirty="0"/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" sz="1350" dirty="0"/>
              <a:t>Tolerance (10^-5)</a:t>
            </a:r>
            <a:endParaRPr sz="1350" dirty="0"/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dirty="0"/>
              <a:t>Results (Baseline Accuracy- 87.1%)</a:t>
            </a:r>
            <a:endParaRPr sz="1350" dirty="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5175" y="2809700"/>
            <a:ext cx="4358400" cy="17590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905175" y="4568725"/>
            <a:ext cx="19596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6. Linear SVC model statistics.</a:t>
            </a:r>
            <a:endParaRPr sz="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FA0B875-58DD-A34D-A4F2-1E0244426E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34025" y="4380675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0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73AA-1FB7-2EFB-0F43-EADF2F03D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6E645-2148-8369-FEC2-468967944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US" sz="1350" dirty="0"/>
              <a:t>Logistic Regression Classifier</a:t>
            </a:r>
          </a:p>
          <a:p>
            <a:pPr marL="885825" lvl="1" indent="-285750">
              <a:buSzPts val="1350"/>
              <a:buFont typeface="Courier New" panose="02070309020205020404" pitchFamily="49" charset="0"/>
              <a:buChar char="o"/>
            </a:pPr>
            <a:r>
              <a:rPr lang="en-US" sz="1350" b="0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S-shaped</a:t>
            </a:r>
            <a:r>
              <a:rPr lang="en-US" sz="1350" b="0" i="0" dirty="0">
                <a:solidFill>
                  <a:schemeClr val="tx1"/>
                </a:solidFill>
                <a:effectLst/>
                <a:latin typeface="Helvetica Neue"/>
              </a:rPr>
              <a:t> curve that can take any real-valued number and map it into a value between 0 and 1</a:t>
            </a:r>
            <a:endParaRPr lang="en-US" sz="1350" dirty="0">
              <a:solidFill>
                <a:schemeClr val="tx1"/>
              </a:solidFill>
            </a:endParaRPr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US" sz="1350" dirty="0"/>
              <a:t>Results (Accuracy- 64.55%)</a:t>
            </a:r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7B4CD1-0F12-5247-F061-757993170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850" y="2438323"/>
            <a:ext cx="4362854" cy="1752045"/>
          </a:xfrm>
          <a:prstGeom prst="rect">
            <a:avLst/>
          </a:prstGeom>
        </p:spPr>
      </p:pic>
      <p:sp>
        <p:nvSpPr>
          <p:cNvPr id="6" name="Google Shape;88;p16">
            <a:extLst>
              <a:ext uri="{FF2B5EF4-FFF2-40B4-BE49-F238E27FC236}">
                <a16:creationId xmlns:a16="http://schemas.microsoft.com/office/drawing/2014/main" id="{AC8F9D5E-A968-DF8D-2454-5AAC18AC160A}"/>
              </a:ext>
            </a:extLst>
          </p:cNvPr>
          <p:cNvSpPr txBox="1"/>
          <p:nvPr/>
        </p:nvSpPr>
        <p:spPr>
          <a:xfrm>
            <a:off x="858207" y="4254857"/>
            <a:ext cx="2334029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7. Logistic regression model statistics. </a:t>
            </a:r>
            <a:endParaRPr sz="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E61FB19-CB99-CC77-1E95-B8534215B7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81127" y="435940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98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032"/>
    </mc:Choice>
    <mc:Fallback xmlns="">
      <p:transition spd="slow" advTm="69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73AA-1FB7-2EFB-0F43-EADF2F03D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6E645-2148-8369-FEC2-468967944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US" sz="1350" dirty="0"/>
              <a:t>Naïve Bayes Classifier</a:t>
            </a:r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-US" sz="1350" dirty="0"/>
              <a:t>Used for calculating conditional probabilities.</a:t>
            </a:r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US" sz="1350" dirty="0"/>
              <a:t>Results (Accuracy- 85.26%)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B2BC0F-A24B-032E-AD0E-73BA16CFD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995" y="2428316"/>
            <a:ext cx="4340678" cy="1678323"/>
          </a:xfrm>
          <a:prstGeom prst="rect">
            <a:avLst/>
          </a:prstGeom>
        </p:spPr>
      </p:pic>
      <p:sp>
        <p:nvSpPr>
          <p:cNvPr id="6" name="Google Shape;88;p16">
            <a:extLst>
              <a:ext uri="{FF2B5EF4-FFF2-40B4-BE49-F238E27FC236}">
                <a16:creationId xmlns:a16="http://schemas.microsoft.com/office/drawing/2014/main" id="{0D86B688-8036-313C-1D43-1228E635509A}"/>
              </a:ext>
            </a:extLst>
          </p:cNvPr>
          <p:cNvSpPr txBox="1"/>
          <p:nvPr/>
        </p:nvSpPr>
        <p:spPr>
          <a:xfrm>
            <a:off x="911277" y="4106640"/>
            <a:ext cx="2334029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Figure 8. Na</a:t>
            </a:r>
            <a:r>
              <a:rPr lang="en-US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ï</a:t>
            </a: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ve bayes model statistics. </a:t>
            </a:r>
            <a:endParaRPr sz="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73C630F-0DAE-375C-8DB0-4283B7C2BB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64292" y="400798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99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206"/>
    </mc:Choice>
    <mc:Fallback xmlns="">
      <p:transition spd="slow" advTm="47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0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73AA-1FB7-2EFB-0F43-EADF2F03D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 Nearest Neighbors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6E645-2148-8369-FEC2-468967944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US" sz="1350" dirty="0"/>
              <a:t>K- Nearest Neighbors is non-parametric, supervised learning classifier</a:t>
            </a:r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-US" sz="1350" dirty="0"/>
              <a:t>Classify by a plurality vote of its neighbors</a:t>
            </a:r>
          </a:p>
          <a:p>
            <a:pPr marL="914400" lvl="1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n-US" sz="1350" dirty="0"/>
              <a:t>K=15</a:t>
            </a:r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-US" sz="1350" dirty="0"/>
              <a:t>Results (Baseline Accuracy- 61.85%)</a:t>
            </a:r>
            <a:endParaRPr lang="en-US" dirty="0"/>
          </a:p>
        </p:txBody>
      </p:sp>
      <p:sp>
        <p:nvSpPr>
          <p:cNvPr id="10" name="Google Shape;88;p16">
            <a:extLst>
              <a:ext uri="{FF2B5EF4-FFF2-40B4-BE49-F238E27FC236}">
                <a16:creationId xmlns:a16="http://schemas.microsoft.com/office/drawing/2014/main" id="{A4B171B5-8006-787A-C4F6-4E8550DAE215}"/>
              </a:ext>
            </a:extLst>
          </p:cNvPr>
          <p:cNvSpPr txBox="1"/>
          <p:nvPr/>
        </p:nvSpPr>
        <p:spPr>
          <a:xfrm>
            <a:off x="813305" y="4377729"/>
            <a:ext cx="2721831" cy="30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Figure 9. K-Nearest Neighbors  model statistics. </a:t>
            </a:r>
            <a:endParaRPr sz="8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D5BFDEA-7F64-E848-FA61-FB46E05A5B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221" y="2571750"/>
            <a:ext cx="4376057" cy="1738452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86BC5A-9B2A-F7EE-D2E2-CBA1147785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40154" y="432840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59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23"/>
    </mc:Choice>
    <mc:Fallback xmlns="">
      <p:transition spd="slow" advTm="72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4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883</Words>
  <Application>Microsoft Office PowerPoint</Application>
  <PresentationFormat>On-screen Show (16:9)</PresentationFormat>
  <Paragraphs>180</Paragraphs>
  <Slides>18</Slides>
  <Notes>11</Notes>
  <HiddenSlides>0</HiddenSlides>
  <MMClips>17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Roboto</vt:lpstr>
      <vt:lpstr>Arial</vt:lpstr>
      <vt:lpstr>Courier New</vt:lpstr>
      <vt:lpstr>Roboto Slab</vt:lpstr>
      <vt:lpstr>Helvetica Neue</vt:lpstr>
      <vt:lpstr>Marina</vt:lpstr>
      <vt:lpstr>eBay Text Classification and Topic Modeling</vt:lpstr>
      <vt:lpstr>Problem Statement</vt:lpstr>
      <vt:lpstr>Data Description</vt:lpstr>
      <vt:lpstr>Normalization and Tokenization</vt:lpstr>
      <vt:lpstr>Descriptive Statistics</vt:lpstr>
      <vt:lpstr>Linear SVC</vt:lpstr>
      <vt:lpstr>Logistic Regression</vt:lpstr>
      <vt:lpstr>Naïve Bayes </vt:lpstr>
      <vt:lpstr>K- Nearest Neighbors</vt:lpstr>
      <vt:lpstr>Random Forest</vt:lpstr>
      <vt:lpstr>Support Vector Machine (SVM)</vt:lpstr>
      <vt:lpstr>LSA Topic Model</vt:lpstr>
      <vt:lpstr>LDA Topic Model</vt:lpstr>
      <vt:lpstr>NMF Topic Model</vt:lpstr>
      <vt:lpstr>Model Performance Summary </vt:lpstr>
      <vt:lpstr>Conclusion</vt:lpstr>
      <vt:lpstr>Thank you!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eBay Text Classification and Topic Modeling</dc:title>
  <dc:creator>Andrew Zazueta</dc:creator>
  <cp:lastModifiedBy>Kiran Singh</cp:lastModifiedBy>
  <cp:revision>4</cp:revision>
  <dcterms:modified xsi:type="dcterms:W3CDTF">2022-06-28T02:51:24Z</dcterms:modified>
</cp:coreProperties>
</file>